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65" r:id="rId2"/>
    <p:sldId id="382" r:id="rId3"/>
    <p:sldId id="400" r:id="rId4"/>
    <p:sldId id="401" r:id="rId5"/>
    <p:sldId id="266" r:id="rId6"/>
    <p:sldId id="263" r:id="rId7"/>
    <p:sldId id="396" r:id="rId8"/>
    <p:sldId id="392" r:id="rId9"/>
    <p:sldId id="395" r:id="rId10"/>
    <p:sldId id="397" r:id="rId11"/>
    <p:sldId id="336" r:id="rId12"/>
    <p:sldId id="379" r:id="rId13"/>
    <p:sldId id="383" r:id="rId14"/>
    <p:sldId id="398" r:id="rId15"/>
    <p:sldId id="399" r:id="rId16"/>
    <p:sldId id="393" r:id="rId17"/>
    <p:sldId id="337" r:id="rId18"/>
    <p:sldId id="403" r:id="rId19"/>
    <p:sldId id="404" r:id="rId20"/>
    <p:sldId id="416" r:id="rId21"/>
    <p:sldId id="405" r:id="rId22"/>
    <p:sldId id="406" r:id="rId23"/>
    <p:sldId id="407" r:id="rId24"/>
    <p:sldId id="408" r:id="rId25"/>
    <p:sldId id="411" r:id="rId26"/>
    <p:sldId id="412" r:id="rId27"/>
    <p:sldId id="413" r:id="rId28"/>
    <p:sldId id="414" r:id="rId29"/>
    <p:sldId id="415" r:id="rId30"/>
    <p:sldId id="409" r:id="rId31"/>
    <p:sldId id="402" r:id="rId32"/>
    <p:sldId id="410" r:id="rId33"/>
    <p:sldId id="417" r:id="rId34"/>
    <p:sldId id="418" r:id="rId35"/>
    <p:sldId id="419" r:id="rId36"/>
    <p:sldId id="420" r:id="rId37"/>
    <p:sldId id="421" r:id="rId38"/>
    <p:sldId id="423" r:id="rId39"/>
    <p:sldId id="424" r:id="rId40"/>
    <p:sldId id="425" r:id="rId41"/>
    <p:sldId id="426" r:id="rId42"/>
    <p:sldId id="442" r:id="rId43"/>
    <p:sldId id="427" r:id="rId44"/>
    <p:sldId id="438" r:id="rId45"/>
    <p:sldId id="441" r:id="rId46"/>
    <p:sldId id="439" r:id="rId47"/>
    <p:sldId id="429" r:id="rId48"/>
    <p:sldId id="431" r:id="rId49"/>
    <p:sldId id="433" r:id="rId50"/>
    <p:sldId id="430" r:id="rId51"/>
    <p:sldId id="432" r:id="rId52"/>
    <p:sldId id="440" r:id="rId53"/>
    <p:sldId id="447" r:id="rId54"/>
    <p:sldId id="449" r:id="rId55"/>
    <p:sldId id="452" r:id="rId56"/>
    <p:sldId id="453" r:id="rId57"/>
    <p:sldId id="451" r:id="rId58"/>
    <p:sldId id="389" r:id="rId59"/>
  </p:sldIdLst>
  <p:sldSz cx="9144000" cy="6858000" type="screen4x3"/>
  <p:notesSz cx="6858000" cy="9144000"/>
  <p:embeddedFontLst>
    <p:embeddedFont>
      <p:font typeface="210 맨발의청춘 L" panose="02020603020101020101" pitchFamily="18" charset="-127"/>
      <p:regular r:id="rId61"/>
    </p:embeddedFont>
    <p:embeddedFont>
      <p:font typeface="나눔바른고딕" panose="020B0600000101010101" charset="-127"/>
      <p:regular r:id="rId62"/>
      <p:bold r:id="rId63"/>
    </p:embeddedFont>
    <p:embeddedFont>
      <p:font typeface="210 맨발의청춘 B" panose="02020603020101020101" pitchFamily="18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-윤고딕360" panose="020B0604020202020204" charset="0"/>
      <p:regular r:id="rId67"/>
    </p:embeddedFont>
    <p:embeddedFont>
      <p:font typeface="210 맨발의청춘 R" panose="02020603020101020101" pitchFamily="18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FA3"/>
    <a:srgbClr val="D2B97C"/>
    <a:srgbClr val="3AA9AB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2" autoAdjust="0"/>
    <p:restoredTop sz="91369" autoAdjust="0"/>
  </p:normalViewPr>
  <p:slideViewPr>
    <p:cSldViewPr snapToObjects="1">
      <p:cViewPr varScale="1">
        <p:scale>
          <a:sx n="111" d="100"/>
          <a:sy n="111" d="100"/>
        </p:scale>
        <p:origin x="189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4" d="100"/>
          <a:sy n="54" d="100"/>
        </p:scale>
        <p:origin x="-16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6A149-F577-4CCE-84FD-FF5F270BA538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D39A0-B78C-48F6-84FA-8DF0A3599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0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86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6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45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89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4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14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59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11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67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84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55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33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46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07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74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7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24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36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26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99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25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46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27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50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27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53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60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67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1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47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7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53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768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40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10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00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5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248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617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42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32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327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1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729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조 회의록 </a:t>
            </a:r>
            <a:r>
              <a:rPr lang="en-US" altLang="ko-KR" dirty="0" smtClean="0"/>
              <a:t>:  </a:t>
            </a:r>
            <a:r>
              <a:rPr lang="en-US" altLang="ko-KR" b="1" dirty="0" smtClean="0"/>
              <a:t>https://www.notion.so/ad5f931230504260970fec35006f66ed?v=Db6b9e5ca439434197c8a33a7890443a</a:t>
            </a:r>
            <a:endParaRPr lang="ko-KR" altLang="en-US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1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8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D39A0-B78C-48F6-84FA-8DF0A35991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12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04EE0-F7AE-4559-A2C4-B3667367A14A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9ACD3-690A-4C44-94A2-B811F0A12B3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jucc99/EZEN_PROJECT" TargetMode="External"/><Relationship Id="rId7" Type="http://schemas.openxmlformats.org/officeDocument/2006/relationships/hyperlink" Target="https://www.fisheranddonaldson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ankandoak.com/" TargetMode="External"/><Relationship Id="rId5" Type="http://schemas.openxmlformats.org/officeDocument/2006/relationships/hyperlink" Target="https://&#54861;&#52264;&#44032;&#44172;.com/index.html" TargetMode="External"/><Relationship Id="rId4" Type="http://schemas.openxmlformats.org/officeDocument/2006/relationships/hyperlink" Target="https://url.kr/dqaiku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2320" y="5661248"/>
            <a:ext cx="1857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팀장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방현우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이수연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주유찬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팀원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진승훈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endParaRPr lang="ko-KR" altLang="en-US" sz="16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96" y="3009146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PROJECT TEA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852" y="2790272"/>
            <a:ext cx="371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1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L" pitchFamily="18" charset="-127"/>
                <a:ea typeface="210 맨발의청춘 L" pitchFamily="18" charset="-127"/>
              </a:rPr>
              <a:t>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44"/>
          <a:stretch/>
        </p:blipFill>
        <p:spPr>
          <a:xfrm>
            <a:off x="5202693" y="1710690"/>
            <a:ext cx="2178763" cy="2836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9" y="1725786"/>
            <a:ext cx="7704856" cy="38430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8225" y="5840397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 상세페이지는 </a:t>
            </a:r>
            <a:r>
              <a:rPr lang="ko-KR" altLang="en-US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베이커리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판매 사이트의 디자인을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참고하였다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 설정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2726671" y="1000108"/>
            <a:ext cx="3466013" cy="4708981"/>
            <a:chOff x="2512357" y="1000108"/>
            <a:chExt cx="3466013" cy="4708981"/>
          </a:xfrm>
        </p:grpSpPr>
        <p:sp>
          <p:nvSpPr>
            <p:cNvPr id="4" name="TextBox 3"/>
            <p:cNvSpPr txBox="1"/>
            <p:nvPr/>
          </p:nvSpPr>
          <p:spPr>
            <a:xfrm>
              <a:off x="3071802" y="1000108"/>
              <a:ext cx="2347117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0" dirty="0" smtClean="0">
                  <a:solidFill>
                    <a:srgbClr val="E0CFA3"/>
                  </a:solidFill>
                  <a:latin typeface="-윤고딕360" pitchFamily="18" charset="-127"/>
                  <a:ea typeface="-윤고딕360" pitchFamily="18" charset="-127"/>
                </a:rPr>
                <a:t>2</a:t>
              </a:r>
              <a:endParaRPr lang="ko-KR" altLang="en-US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2357" y="3031432"/>
              <a:ext cx="3466013" cy="6463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0CFA3"/>
                  </a:solidFill>
                  <a:latin typeface="210 맨발의청춘 R" pitchFamily="18" charset="-127"/>
                  <a:ea typeface="210 맨발의청춘 R" pitchFamily="18" charset="-127"/>
                </a:rPr>
                <a:t>개발 준비 및 설정</a:t>
              </a:r>
              <a:endParaRPr lang="ko-KR" altLang="en-US" sz="3600" dirty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9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91830" y="9403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" y="2132856"/>
            <a:ext cx="8941805" cy="40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1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8" y="1285860"/>
            <a:ext cx="8715437" cy="5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2064116"/>
            <a:ext cx="8715437" cy="45795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1533171"/>
            <a:ext cx="8715437" cy="5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2606684"/>
            <a:ext cx="8674931" cy="2536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" y="3144163"/>
            <a:ext cx="8715436" cy="19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02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준비 및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설정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4907"/>
            <a:ext cx="8386535" cy="53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6116" y="1000108"/>
            <a:ext cx="23471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 smtClean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rPr>
              <a:t>3</a:t>
            </a:r>
            <a:endParaRPr lang="ko-KR" altLang="en-US" sz="30000" dirty="0">
              <a:solidFill>
                <a:srgbClr val="E0CFA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6882" y="3284984"/>
            <a:ext cx="238558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sz="3600" dirty="0"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9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1" y="1320228"/>
            <a:ext cx="4171825" cy="513221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771800" y="1569636"/>
            <a:ext cx="249836" cy="2329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89937" y="153220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4738" y="1532207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89937" y="204087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9499" y="2040870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카테고리로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22790" y="480172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31640" y="213285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219401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8" y="1576100"/>
            <a:ext cx="5203214" cy="466121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895895" y="167175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0696" y="167175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회원가입 및 로그인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95895" y="218041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5457" y="218041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카테고리로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60032" y="159061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27584" y="321297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95895" y="268034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0696" y="2680339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94485" y="473028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 및 카테고리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역할 분담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718" y="3954512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주유찬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css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HTML),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깃허브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관리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715" y="3181501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이수연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장바구니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css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HTML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회의록 작성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718" y="4733585"/>
            <a:ext cx="72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진승훈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리뷰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PPT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보조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718" y="2381872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방현우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관리자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상품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공지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주문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QnA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공지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PPT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제작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9400" r="1176" b="6601"/>
          <a:stretch/>
        </p:blipFill>
        <p:spPr>
          <a:xfrm>
            <a:off x="243143" y="1344507"/>
            <a:ext cx="8170875" cy="38908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6799" y="534001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534001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 페이지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42210" y="566775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66775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2210" y="603687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7011" y="603687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로그아웃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457526" y="15661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28184" y="15696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42855" y="15696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2210" y="636461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011" y="6364617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페이지 이동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아이디 일 경우에만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878960" y="157408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헤더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14876" r="17599"/>
          <a:stretch/>
        </p:blipFill>
        <p:spPr>
          <a:xfrm>
            <a:off x="217549" y="1285860"/>
            <a:ext cx="5387805" cy="530857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767479" y="16087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280" y="160873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아이디 중복 체크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767479" y="211739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7041" y="211739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비밀번호 일치 확인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67479" y="261732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2280" y="261732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통한 주소 입력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79868" y="156707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06222" y="287686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95736" y="382961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67479" y="310819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10819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회원가입 처리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30889" y="587727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회원가입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1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5" t="16538" r="37533" b="26221"/>
          <a:stretch/>
        </p:blipFill>
        <p:spPr>
          <a:xfrm>
            <a:off x="539552" y="1581056"/>
            <a:ext cx="3539458" cy="46812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903383" y="187518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1875182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아이디 저장 기능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903383" y="238384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2945" y="238384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처리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3568" y="407707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3568" y="461103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6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3" t="8212" r="21219" b="19339"/>
          <a:stretch/>
        </p:blipFill>
        <p:spPr>
          <a:xfrm>
            <a:off x="395536" y="1480509"/>
            <a:ext cx="5256583" cy="496855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047399" y="162489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162489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카테고리로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47399" y="213355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6961" y="213355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수량 변경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47399" y="263347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2200" y="2633477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시에만 장바구니 등록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47399" y="312435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200" y="3124352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작성자만 리뷰 수정 삭제 가능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1490" y="155546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55353" y="266926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55354" y="298480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571095" y="558924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t="13452" r="6971" b="30050"/>
          <a:stretch/>
        </p:blipFill>
        <p:spPr>
          <a:xfrm>
            <a:off x="395536" y="1569636"/>
            <a:ext cx="5976664" cy="387558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533771" y="162489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572" y="162489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상품의 상세로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533771" y="213355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3333" y="213355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수량 변경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3771" y="263347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572" y="2633477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 삭제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33771" y="312435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572" y="3124352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선택된 상품의 가격의 합계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9417" y="240451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64816" y="265806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064423" y="276885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275967" y="240451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33771" y="361522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572" y="3615227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상품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상품 구매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44723" y="342709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11410" r="5900" b="11412"/>
          <a:stretch/>
        </p:blipFill>
        <p:spPr>
          <a:xfrm>
            <a:off x="323528" y="1535336"/>
            <a:ext cx="7349262" cy="42178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1755" y="429309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556" y="429309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주문자의 주소 정보를 가져와 입력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141755" y="465316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1317" y="465316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주소로 변경 가능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1755" y="503467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6556" y="5034669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755" y="541196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6556" y="541196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 취소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장바구니로 돌아가기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9552" y="24208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39552" y="337390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403648" y="518458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44208" y="157140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1911" y="428435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6712" y="428435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주문자의 주소 정보를 가져와 입력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41911" y="464442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페이지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0" b="76901"/>
          <a:stretch/>
        </p:blipFill>
        <p:spPr>
          <a:xfrm>
            <a:off x="299441" y="1394522"/>
            <a:ext cx="6984777" cy="158417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895527" y="562039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0328" y="562039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페이지로 호출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13663" y="235962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52693" y="234773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62205" y="2359623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t="-604" r="-275" b="62514"/>
          <a:stretch/>
        </p:blipFill>
        <p:spPr>
          <a:xfrm>
            <a:off x="310726" y="3155018"/>
            <a:ext cx="7704856" cy="165618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870463" y="598951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5264" y="598951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페이지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0199" y="369443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549" y="819499"/>
            <a:ext cx="295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페이지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8001" r="12831"/>
          <a:stretch/>
        </p:blipFill>
        <p:spPr>
          <a:xfrm>
            <a:off x="470811" y="1484784"/>
            <a:ext cx="4104456" cy="5065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05198" y="217867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주소로 변경 가능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55636" y="256017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437" y="256017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변경 확인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55636" y="293747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0437" y="293747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변경 취소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255792" y="180986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593" y="180986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비밀번호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확인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55792" y="216993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09185" y="60212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06506" y="60212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1554" y="374312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79712" y="46531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회원정보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50000" r="16138" b="7813"/>
          <a:stretch/>
        </p:blipFill>
        <p:spPr>
          <a:xfrm>
            <a:off x="323528" y="1442377"/>
            <a:ext cx="6264696" cy="23466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3" t="57942" r="14618" b="5330"/>
          <a:stretch/>
        </p:blipFill>
        <p:spPr>
          <a:xfrm>
            <a:off x="323529" y="4048468"/>
            <a:ext cx="6264696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3596" y="218502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상세 글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58795" y="256017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3596" y="256017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58795" y="293747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3596" y="293747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 표시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58951" y="180986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3752" y="180986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or Review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전환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58951" y="216993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17595" y="153951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99592" y="42210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40890" y="22187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9696" y="486369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08104" y="4221088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63688" y="514351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My Board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93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16787" r="10483" b="11803"/>
          <a:stretch/>
        </p:blipFill>
        <p:spPr>
          <a:xfrm>
            <a:off x="217549" y="1285860"/>
            <a:ext cx="4303660" cy="21627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10376" r="20463" b="29987"/>
          <a:stretch/>
        </p:blipFill>
        <p:spPr>
          <a:xfrm>
            <a:off x="217549" y="3448621"/>
            <a:ext cx="4960413" cy="31232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52305" y="194479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변경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27504" y="231995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52305" y="2319950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리뷰 수정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527660" y="156963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52461" y="156963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527660" y="192970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77448" y="620225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79712" y="228376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4694" y="587727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829770" y="621659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 board 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34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일정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7" y="1335288"/>
            <a:ext cx="7281684" cy="52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45448" r="20076" b="7907"/>
          <a:stretch/>
        </p:blipFill>
        <p:spPr>
          <a:xfrm>
            <a:off x="188673" y="1285860"/>
            <a:ext cx="5476612" cy="28067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18351" r="4714" b="13493"/>
          <a:stretch/>
        </p:blipFill>
        <p:spPr>
          <a:xfrm>
            <a:off x="188673" y="3964785"/>
            <a:ext cx="8026859" cy="2629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867" y="1923411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 상품 종류 표시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48066" y="22985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867" y="229856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 상태 변경 및 신청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848066" y="267586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867" y="267586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상품 상세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48222" y="154825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3023" y="154825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주문 상세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8222" y="190832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8673" y="190832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331640" y="218502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445793" y="234990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17549" y="478755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848066" y="302359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72867" y="3023593"/>
            <a:ext cx="3352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상품의 리뷰 작성페이지로 이동</a:t>
            </a:r>
            <a:endParaRPr lang="en-US" altLang="ko-KR" sz="105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구매 확정일 경우에만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55355" y="522688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7549" y="819499"/>
            <a:ext cx="334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My order &amp;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06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16666" r="15085" b="41666"/>
          <a:stretch/>
        </p:blipFill>
        <p:spPr>
          <a:xfrm>
            <a:off x="359532" y="4607946"/>
            <a:ext cx="6336704" cy="18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6" t="16734" r="14973" b="18759"/>
          <a:stretch/>
        </p:blipFill>
        <p:spPr>
          <a:xfrm>
            <a:off x="395536" y="1434816"/>
            <a:ext cx="6264696" cy="29523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9518" y="2021872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804717" y="239703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29518" y="2397029"/>
            <a:ext cx="3352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</a:t>
            </a:r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이동</a:t>
            </a:r>
            <a:endParaRPr lang="en-US" altLang="ko-KR" sz="105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작성자와 관리자만 접속 가능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804873" y="164671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9674" y="164671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</a:t>
            </a:r>
            <a:r>
              <a:rPr lang="ko-KR" altLang="en-US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게시글로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04873" y="200678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71600" y="212667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42126" y="46530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3888" y="537287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카테고리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공지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en-US" altLang="ko-KR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7826" r="12676" b="475"/>
          <a:stretch/>
        </p:blipFill>
        <p:spPr>
          <a:xfrm>
            <a:off x="323528" y="1484784"/>
            <a:ext cx="534353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867" y="1923411"/>
            <a:ext cx="3352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삭제 </a:t>
            </a:r>
            <a:r>
              <a:rPr lang="en-US" altLang="ko-KR" sz="10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작성자만 가능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48066" y="22985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867" y="229856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작성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48222" y="154825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3023" y="154825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수정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작성자만 가능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48222" y="190832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19672" y="369443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547321" y="46531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10811" y="618298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5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t="18484" r="16553" b="26667"/>
          <a:stretch/>
        </p:blipFill>
        <p:spPr>
          <a:xfrm>
            <a:off x="217549" y="1300178"/>
            <a:ext cx="4619790" cy="16305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15657" r="15738" b="36317"/>
          <a:stretch/>
        </p:blipFill>
        <p:spPr>
          <a:xfrm>
            <a:off x="217549" y="2921476"/>
            <a:ext cx="4835814" cy="16306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6960" r="17713" b="10666"/>
          <a:stretch/>
        </p:blipFill>
        <p:spPr>
          <a:xfrm>
            <a:off x="217548" y="4552158"/>
            <a:ext cx="3773885" cy="20915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2097" y="2043892"/>
            <a:ext cx="3352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배송상태  변경 및 주문 취소 처리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47452" y="166873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2253" y="166873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리스트 상세 페이지로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347452" y="202880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5536" y="1840031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79781" y="348901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9980" y="493689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20834" y="190871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페이지 목록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7091" r="19289" b="48172"/>
          <a:stretch/>
        </p:blipFill>
        <p:spPr>
          <a:xfrm>
            <a:off x="422681" y="3280709"/>
            <a:ext cx="5535902" cy="1368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5223" r="22438" b="51656"/>
          <a:stretch/>
        </p:blipFill>
        <p:spPr>
          <a:xfrm>
            <a:off x="413967" y="1555081"/>
            <a:ext cx="5544616" cy="1440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2084" y="2429373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 탈퇴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복구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7439" y="205421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2240" y="2054216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페이지 전환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07439" y="2414287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403648" y="161671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68841" y="330826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60032" y="2384260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47654" y="407707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탈퇴 회원 리스트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9509" r="13775" b="-220"/>
          <a:stretch/>
        </p:blipFill>
        <p:spPr>
          <a:xfrm>
            <a:off x="233954" y="1307987"/>
            <a:ext cx="5021682" cy="2305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t="17936" r="12589" b="-2233"/>
          <a:stretch/>
        </p:blipFill>
        <p:spPr>
          <a:xfrm>
            <a:off x="229260" y="3650628"/>
            <a:ext cx="5832648" cy="2714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867" y="1923411"/>
            <a:ext cx="3352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등록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48066" y="22985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867" y="2298568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수정 </a:t>
            </a:r>
            <a:r>
              <a:rPr lang="en-US" altLang="ko-KR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 </a:t>
            </a:r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848222" y="154825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3023" y="154825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추가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48222" y="190832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260" y="2377769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7544" y="4872554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9592" y="326112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0645" y="599370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등록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5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6023" r="9838" b="11390"/>
          <a:stretch/>
        </p:blipFill>
        <p:spPr>
          <a:xfrm>
            <a:off x="237331" y="1412776"/>
            <a:ext cx="6494909" cy="338437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43003" y="1844825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804" y="1844824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 정보로 이동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7549" y="2276872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주문 상세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03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스토리 보드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6787" r="9051" b="10461"/>
          <a:stretch/>
        </p:blipFill>
        <p:spPr>
          <a:xfrm>
            <a:off x="323528" y="1412776"/>
            <a:ext cx="5400600" cy="331236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101280" y="156476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6081" y="1564765"/>
            <a:ext cx="3352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공지 작성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67744" y="4293096"/>
            <a:ext cx="258947" cy="2703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endParaRPr lang="ko-KR" altLang="en-US" sz="10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 공지 작성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1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6116" y="1000108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rPr>
              <a:t>4</a:t>
            </a:r>
            <a:endParaRPr lang="ko-KR" altLang="en-US" sz="30000" dirty="0">
              <a:solidFill>
                <a:srgbClr val="E0CFA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470" y="3284984"/>
            <a:ext cx="197041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sz="3600" dirty="0"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2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9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방현우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이미지 업로드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8" y="1434090"/>
            <a:ext cx="5279559" cy="3448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5517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42" y="1443962"/>
            <a:ext cx="3167430" cy="7144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57242" y="3158355"/>
            <a:ext cx="309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미리 설정해둔 업로드 위치로 파일을 저장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저장할 폴더가 존재 하지 않으면 생성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0" y="4933940"/>
            <a:ext cx="5283647" cy="15359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57242" y="5471065"/>
            <a:ext cx="308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이미지를 </a:t>
            </a:r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파일을 선택해 올릴 시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바로 반영해서 </a:t>
            </a:r>
            <a:r>
              <a:rPr lang="ko-KR" altLang="en-US" sz="12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미리보기를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보여주는 </a:t>
            </a:r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7241" y="2334879"/>
            <a:ext cx="309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root-context.xml 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통한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업로드 위치 설정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6660232" y="2796544"/>
            <a:ext cx="658649" cy="27241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6660232" y="3589712"/>
            <a:ext cx="658649" cy="27241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51887" y="3943816"/>
            <a:ext cx="309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전부 처리가 되면 그때 </a:t>
            </a:r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있는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테이블에 해당 정보를 등록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7425" y="-7850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78163" y="812212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일정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9" y="1346421"/>
            <a:ext cx="7105520" cy="52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1" y="1359795"/>
            <a:ext cx="5332132" cy="36326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32" y="1383578"/>
            <a:ext cx="3182496" cy="6434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4820" y="3752156"/>
            <a:ext cx="309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상품을</a:t>
            </a:r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수정할 시 기존의 이미지가 존재하고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수정하지 않았다면 기존 이미지 유지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94819" y="5434703"/>
            <a:ext cx="309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변경이 되었다면 기존 이미지를</a:t>
            </a:r>
            <a:endParaRPr lang="en-US" altLang="ko-KR" sz="12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 카테고리로 변경 </a:t>
            </a:r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(update)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32" y="2235586"/>
            <a:ext cx="3211494" cy="10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0432" y="4506820"/>
            <a:ext cx="309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ko-KR" altLang="en-US" sz="12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통해서 이미지 변경을 컨트롤러에서 확인</a:t>
            </a: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6597529" y="4199243"/>
            <a:ext cx="658649" cy="27241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6597529" y="4992411"/>
            <a:ext cx="658649" cy="27241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7549" y="819499"/>
            <a:ext cx="298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방현우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이미지 수정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3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방현우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ajax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목록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" y="1330115"/>
            <a:ext cx="5552620" cy="4494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t="59656" r="12675" b="475"/>
          <a:stretch/>
        </p:blipFill>
        <p:spPr>
          <a:xfrm>
            <a:off x="4458115" y="1330115"/>
            <a:ext cx="4435659" cy="19227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68491" y="3676033"/>
            <a:ext cx="3653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작성자가 아니면 삭제 버튼이</a:t>
            </a:r>
            <a:endParaRPr lang="en-US" altLang="ko-KR" sz="16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뜨지 않게 하는 </a:t>
            </a:r>
            <a:r>
              <a:rPr lang="ko-KR" altLang="en-US" sz="16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로직이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존재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7020272" y="1569636"/>
            <a:ext cx="1224136" cy="2106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방현우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ajax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t="59656" r="12675" b="475"/>
          <a:stretch/>
        </p:blipFill>
        <p:spPr>
          <a:xfrm>
            <a:off x="683568" y="1429638"/>
            <a:ext cx="6192688" cy="26843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29610"/>
            <a:ext cx="3312368" cy="2478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39952" y="4953271"/>
            <a:ext cx="365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이용한 </a:t>
            </a:r>
            <a:r>
              <a:rPr lang="ko-KR" altLang="en-US" sz="16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댓글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삭제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6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이수연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961" t="21579" r="4706" b="57123"/>
          <a:stretch/>
        </p:blipFill>
        <p:spPr>
          <a:xfrm>
            <a:off x="425905" y="2089589"/>
            <a:ext cx="5838550" cy="810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0938" t="45417" r="9374" b="46527"/>
          <a:stretch/>
        </p:blipFill>
        <p:spPr>
          <a:xfrm>
            <a:off x="442921" y="3054977"/>
            <a:ext cx="5821534" cy="331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30867" t="32900" r="31113" b="10727"/>
          <a:stretch/>
        </p:blipFill>
        <p:spPr>
          <a:xfrm>
            <a:off x="1084807" y="3444898"/>
            <a:ext cx="2295936" cy="19149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28614" t="45073" r="1" b="49565"/>
          <a:stretch/>
        </p:blipFill>
        <p:spPr>
          <a:xfrm>
            <a:off x="785821" y="5667104"/>
            <a:ext cx="5478634" cy="231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0179" y="1623217"/>
            <a:ext cx="32864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 페이지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상품 총 합 금액 계산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7930" y="2437037"/>
            <a:ext cx="3441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mapper: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재고부족 상품 최하위로 정렬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 flipV="1">
            <a:off x="4782970" y="2587078"/>
            <a:ext cx="924960" cy="186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41990" y="3587757"/>
            <a:ext cx="3441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-&gt;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: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체크 유무에 따라 총합 계산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261351" y="3261284"/>
            <a:ext cx="1607344" cy="33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232775" y="4702250"/>
            <a:ext cx="228476" cy="108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07454" y="5082803"/>
            <a:ext cx="3441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-&gt;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: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계산된 값을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입력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이수연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983" y="1473480"/>
            <a:ext cx="3007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장바구니 페이지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수량 변경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0157" t="32222" r="1718" b="36528"/>
          <a:stretch/>
        </p:blipFill>
        <p:spPr>
          <a:xfrm>
            <a:off x="652686" y="1935883"/>
            <a:ext cx="5936456" cy="13357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6654" t="27132" r="48483" b="27832"/>
          <a:stretch/>
        </p:blipFill>
        <p:spPr>
          <a:xfrm>
            <a:off x="652685" y="3348150"/>
            <a:ext cx="2334735" cy="16780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0000" t="33056" r="31484" b="42500"/>
          <a:stretch/>
        </p:blipFill>
        <p:spPr>
          <a:xfrm>
            <a:off x="568232" y="5102804"/>
            <a:ext cx="4436269" cy="12573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2374329" y="3155269"/>
            <a:ext cx="992981" cy="30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895698" y="4254727"/>
            <a:ext cx="1221581" cy="134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9418" y="2886736"/>
            <a:ext cx="4012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필요한 값을 넘겨주며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 실행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17279" y="5999410"/>
            <a:ext cx="62245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-&gt;controller: ajax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이용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변수를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Map type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넘겨서 기능 수행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16406" t="11805" r="52734" b="49471"/>
          <a:stretch/>
        </p:blipFill>
        <p:spPr>
          <a:xfrm>
            <a:off x="3024821" y="3353636"/>
            <a:ext cx="2466311" cy="17408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7059" t="52141" r="50167" b="19032"/>
          <a:stretch/>
        </p:blipFill>
        <p:spPr>
          <a:xfrm>
            <a:off x="5389164" y="3475448"/>
            <a:ext cx="2619281" cy="129594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325684" y="2202249"/>
            <a:ext cx="932292" cy="114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15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이수연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987" y="1588783"/>
            <a:ext cx="26965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페이지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수량 변경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186" t="11529" r="25938" b="40555"/>
          <a:stretch/>
        </p:blipFill>
        <p:spPr>
          <a:xfrm>
            <a:off x="403071" y="1865783"/>
            <a:ext cx="5098654" cy="1911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3235" t="12283" r="56863" b="33236"/>
          <a:stretch/>
        </p:blipFill>
        <p:spPr>
          <a:xfrm>
            <a:off x="581261" y="3849215"/>
            <a:ext cx="2614613" cy="26931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8322" y="2087639"/>
            <a:ext cx="4012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hidden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기존 정보 가져오기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717521" y="3434877"/>
            <a:ext cx="2478881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6402" y="4644581"/>
            <a:ext cx="4012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jsp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체크 여부에 따라 주소 부분의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value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변경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303308" y="3777777"/>
            <a:ext cx="1793081" cy="201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이수연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420" y="1448787"/>
            <a:ext cx="85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처리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2344" t="34027" r="3750" b="14722"/>
          <a:stretch/>
        </p:blipFill>
        <p:spPr>
          <a:xfrm>
            <a:off x="657922" y="1725786"/>
            <a:ext cx="4687538" cy="2114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9297" t="20417" r="13827" b="15833"/>
          <a:stretch/>
        </p:blipFill>
        <p:spPr>
          <a:xfrm>
            <a:off x="801420" y="3840336"/>
            <a:ext cx="3832788" cy="2416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17814" y="2405614"/>
            <a:ext cx="3339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pvo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주문 정보 가져온 후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ord_no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반환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950941" y="2580507"/>
            <a:ext cx="264319" cy="125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630580" y="2857506"/>
            <a:ext cx="32318" cy="144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6739" y="3184319"/>
            <a:ext cx="43849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payList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cart_item_no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ord_no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DAO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전달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2111" y="4669680"/>
            <a:ext cx="4440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payList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cart_item_no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상품정보와 수량 가져오기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2111" y="5324784"/>
            <a:ext cx="5021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en-US" altLang="ko-KR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order_item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관련 정보 저장 및 </a:t>
            </a:r>
            <a:r>
              <a:rPr lang="en-US" altLang="ko-KR" sz="135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cart_item</a:t>
            </a:r>
            <a:r>
              <a:rPr lang="ko-KR" altLang="en-US" sz="13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해당 상품 삭제</a:t>
            </a:r>
            <a:endParaRPr lang="ko-KR" altLang="en-US" sz="13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F1D1164-C7CF-4C18-927B-835286DA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09" y="1361263"/>
            <a:ext cx="4560941" cy="16390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0B9E3F-2250-4CFF-9868-0459778A9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6" y="3404239"/>
            <a:ext cx="4207485" cy="31927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40AB500-5E2C-436C-858B-3AE9036670D7}"/>
              </a:ext>
            </a:extLst>
          </p:cNvPr>
          <p:cNvSpPr/>
          <p:nvPr/>
        </p:nvSpPr>
        <p:spPr>
          <a:xfrm>
            <a:off x="378551" y="1619895"/>
            <a:ext cx="3816424" cy="1254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사용자로부터 들어온 값들이 최소한의</a:t>
            </a:r>
            <a:r>
              <a:rPr lang="en-US" altLang="ko-KR" dirty="0"/>
              <a:t> </a:t>
            </a:r>
            <a:r>
              <a:rPr lang="ko-KR" altLang="en-US" dirty="0"/>
              <a:t>안정성을 검증을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76D4E9FB-945A-4200-BFF9-AD386D3C3C42}"/>
              </a:ext>
            </a:extLst>
          </p:cNvPr>
          <p:cNvCxnSpPr/>
          <p:nvPr/>
        </p:nvCxnSpPr>
        <p:spPr>
          <a:xfrm flipH="1">
            <a:off x="3650035" y="2246666"/>
            <a:ext cx="1872000" cy="20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2FB2C1B-BEF3-4A77-8E76-87A9B8A09E1D}"/>
              </a:ext>
            </a:extLst>
          </p:cNvPr>
          <p:cNvCxnSpPr>
            <a:cxnSpLocks/>
          </p:cNvCxnSpPr>
          <p:nvPr/>
        </p:nvCxnSpPr>
        <p:spPr>
          <a:xfrm>
            <a:off x="4355976" y="3759453"/>
            <a:ext cx="839536" cy="37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0A3EBD1-38A4-4A33-A8FC-195135A46833}"/>
              </a:ext>
            </a:extLst>
          </p:cNvPr>
          <p:cNvSpPr/>
          <p:nvPr/>
        </p:nvSpPr>
        <p:spPr>
          <a:xfrm>
            <a:off x="4770797" y="4569727"/>
            <a:ext cx="3816424" cy="163908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검증 받은 값들이 데이터 베이스에 접근해서 값들을 받아온다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주유찬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728250-D334-430C-A3B7-1A7AAB22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6" y="1474389"/>
            <a:ext cx="3689393" cy="359768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CF833EE2-1BC3-416D-813E-94D7AB27CFAB}"/>
              </a:ext>
            </a:extLst>
          </p:cNvPr>
          <p:cNvCxnSpPr>
            <a:cxnSpLocks/>
          </p:cNvCxnSpPr>
          <p:nvPr/>
        </p:nvCxnSpPr>
        <p:spPr>
          <a:xfrm>
            <a:off x="431692" y="1436045"/>
            <a:ext cx="846018" cy="69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D797B3AE-12A9-468D-8ED2-A3589D39E371}"/>
              </a:ext>
            </a:extLst>
          </p:cNvPr>
          <p:cNvSpPr/>
          <p:nvPr/>
        </p:nvSpPr>
        <p:spPr>
          <a:xfrm>
            <a:off x="860173" y="2791881"/>
            <a:ext cx="2304256" cy="21480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6F05312-712C-4C0E-B3CA-693AAA6BA4BC}"/>
              </a:ext>
            </a:extLst>
          </p:cNvPr>
          <p:cNvCxnSpPr>
            <a:cxnSpLocks/>
          </p:cNvCxnSpPr>
          <p:nvPr/>
        </p:nvCxnSpPr>
        <p:spPr>
          <a:xfrm flipV="1">
            <a:off x="2555776" y="2462873"/>
            <a:ext cx="2019491" cy="117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FC7BBB-444D-4B05-B2F4-A2DBB10E2D61}"/>
              </a:ext>
            </a:extLst>
          </p:cNvPr>
          <p:cNvSpPr/>
          <p:nvPr/>
        </p:nvSpPr>
        <p:spPr>
          <a:xfrm>
            <a:off x="4890654" y="1951103"/>
            <a:ext cx="3816424" cy="8304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사용자가 자동 로그인을 사용하기 원하면 쿠키를 설정하여 아이디를 저장한다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ED24B1A-BA1A-42DC-B491-58E6DF5ADE52}"/>
              </a:ext>
            </a:extLst>
          </p:cNvPr>
          <p:cNvSpPr/>
          <p:nvPr/>
        </p:nvSpPr>
        <p:spPr>
          <a:xfrm>
            <a:off x="4933770" y="3365944"/>
            <a:ext cx="3816424" cy="11091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사용자가 로그인을 성공하면 회원만 볼 수 있는 페이지를 제공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02B732B3-BBFB-4350-8AC0-29A5DC73F044}"/>
              </a:ext>
            </a:extLst>
          </p:cNvPr>
          <p:cNvSpPr/>
          <p:nvPr/>
        </p:nvSpPr>
        <p:spPr>
          <a:xfrm>
            <a:off x="637076" y="1569636"/>
            <a:ext cx="1298443" cy="120378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3F49CA9B-D816-4F70-AFF8-6EB3006DEEF0}"/>
              </a:ext>
            </a:extLst>
          </p:cNvPr>
          <p:cNvCxnSpPr>
            <a:cxnSpLocks/>
          </p:cNvCxnSpPr>
          <p:nvPr/>
        </p:nvCxnSpPr>
        <p:spPr>
          <a:xfrm>
            <a:off x="1590206" y="2323035"/>
            <a:ext cx="3239194" cy="12901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6A084200-C951-4320-9E5D-091C50B0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797152"/>
            <a:ext cx="4262111" cy="169904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D9C6744-1A21-47C9-8CB9-8380413577EB}"/>
              </a:ext>
            </a:extLst>
          </p:cNvPr>
          <p:cNvCxnSpPr>
            <a:cxnSpLocks/>
          </p:cNvCxnSpPr>
          <p:nvPr/>
        </p:nvCxnSpPr>
        <p:spPr>
          <a:xfrm>
            <a:off x="3477957" y="3897708"/>
            <a:ext cx="2097382" cy="1299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4733E31-A604-484E-9B04-8CE65DEABD79}"/>
              </a:ext>
            </a:extLst>
          </p:cNvPr>
          <p:cNvSpPr/>
          <p:nvPr/>
        </p:nvSpPr>
        <p:spPr>
          <a:xfrm>
            <a:off x="486563" y="5286888"/>
            <a:ext cx="3816424" cy="11091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로그인을 실패했을 경우 사용자가 회원 페이지에 접근하지 못하게 </a:t>
            </a:r>
            <a:r>
              <a:rPr lang="ko-KR" altLang="en-US" dirty="0" err="1"/>
              <a:t>막아둠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주유찬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FC7BBB-444D-4B05-B2F4-A2DBB10E2D61}"/>
              </a:ext>
            </a:extLst>
          </p:cNvPr>
          <p:cNvSpPr/>
          <p:nvPr/>
        </p:nvSpPr>
        <p:spPr>
          <a:xfrm>
            <a:off x="4788024" y="2170171"/>
            <a:ext cx="3816424" cy="17946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앞선 </a:t>
            </a:r>
            <a:r>
              <a:rPr lang="en-US" altLang="ko-KR" dirty="0"/>
              <a:t>session</a:t>
            </a:r>
            <a:r>
              <a:rPr lang="ko-KR" altLang="en-US" dirty="0"/>
              <a:t>에서 설정한 값에 따라서 </a:t>
            </a:r>
            <a:r>
              <a:rPr lang="en-US" altLang="ko-KR" dirty="0"/>
              <a:t>header</a:t>
            </a:r>
            <a:r>
              <a:rPr lang="ko-KR" altLang="en-US" dirty="0"/>
              <a:t>을 바꿔서 회원 페이지를 제공하자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0B353E-D7B7-4375-87D9-279FF6AA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9" y="1367487"/>
            <a:ext cx="3938269" cy="49418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주유찬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4979" y="3069488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01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기획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3697611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02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준비 및 설정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4979" y="4327254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03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스토리보드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4979" y="4960121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04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코드리뷰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927963"/>
            <a:ext cx="6809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itchFamily="18" charset="-127"/>
                <a:ea typeface="210 맨발의청춘 B" pitchFamily="18" charset="-127"/>
              </a:rPr>
              <a:t>I</a:t>
            </a:r>
            <a:endParaRPr lang="ko-KR" altLang="en-US" sz="13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06544" y="1772816"/>
            <a:ext cx="3286148" cy="441737"/>
          </a:xfrm>
          <a:prstGeom prst="rect">
            <a:avLst/>
          </a:prstGeom>
          <a:solidFill>
            <a:srgbClr val="E0C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79912" y="1717554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B" pitchFamily="18" charset="-127"/>
                <a:ea typeface="210 맨발의청춘 B" pitchFamily="18" charset="-127"/>
              </a:rPr>
              <a:t>Index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B" pitchFamily="18" charset="-127"/>
              <a:ea typeface="210 맨발의청춘 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3242" y="5583850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05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영상시연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3242" y="6216717"/>
            <a:ext cx="534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06 </a:t>
            </a:r>
            <a:r>
              <a:rPr lang="ko-KR" altLang="en-US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자료 출처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539998" y="5000636"/>
            <a:ext cx="142876" cy="1428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D3919F-E0FC-47BD-8CBE-BA71AF5F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943" y="2781652"/>
            <a:ext cx="3838125" cy="3744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AF90D1E-CE20-45DF-9CAE-C7CC78A9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29" y="1460028"/>
            <a:ext cx="3977334" cy="37307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58DF806-7C7F-467E-A430-07EC28B0C785}"/>
              </a:ext>
            </a:extLst>
          </p:cNvPr>
          <p:cNvSpPr/>
          <p:nvPr/>
        </p:nvSpPr>
        <p:spPr>
          <a:xfrm>
            <a:off x="4832943" y="1405999"/>
            <a:ext cx="3816424" cy="1254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Api</a:t>
            </a:r>
            <a:r>
              <a:rPr lang="ko-KR" altLang="en-US" dirty="0"/>
              <a:t>로 설정한 값들이 </a:t>
            </a:r>
            <a:r>
              <a:rPr lang="en-US" altLang="ko-KR" dirty="0"/>
              <a:t>input</a:t>
            </a:r>
            <a:r>
              <a:rPr lang="ko-KR" altLang="en-US" dirty="0"/>
              <a:t> 안에 들어 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118CAD-2494-49CA-844F-D7C9954D8FCD}"/>
              </a:ext>
            </a:extLst>
          </p:cNvPr>
          <p:cNvCxnSpPr/>
          <p:nvPr/>
        </p:nvCxnSpPr>
        <p:spPr>
          <a:xfrm>
            <a:off x="3473196" y="2492896"/>
            <a:ext cx="2493538" cy="172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233FEC8-540D-40BA-AD00-A9633C96AB59}"/>
              </a:ext>
            </a:extLst>
          </p:cNvPr>
          <p:cNvSpPr/>
          <p:nvPr/>
        </p:nvSpPr>
        <p:spPr>
          <a:xfrm>
            <a:off x="434828" y="5256625"/>
            <a:ext cx="3977333" cy="1254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</a:t>
            </a:r>
            <a:r>
              <a:rPr lang="ko-KR" altLang="en-US" dirty="0"/>
              <a:t>안에 들어간 값들이 </a:t>
            </a:r>
            <a:endParaRPr lang="en-US" altLang="ko-KR" dirty="0"/>
          </a:p>
          <a:p>
            <a:pPr algn="ctr"/>
            <a:r>
              <a:rPr lang="en-US" altLang="ko-KR" dirty="0"/>
              <a:t>From </a:t>
            </a:r>
            <a:r>
              <a:rPr lang="ko-KR" altLang="en-US" dirty="0"/>
              <a:t>을 통해서 값들이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주유찬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회원가입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6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FC7BBB-444D-4B05-B2F4-A2DBB10E2D61}"/>
              </a:ext>
            </a:extLst>
          </p:cNvPr>
          <p:cNvSpPr/>
          <p:nvPr/>
        </p:nvSpPr>
        <p:spPr>
          <a:xfrm>
            <a:off x="4998810" y="1362273"/>
            <a:ext cx="3816424" cy="9328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사용자가 입력한 아이디를 데이터 베이스에 접근해서 검사를 한 후 사용이 가능하도록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8CC8761-DE56-4245-9C90-3D659B463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47" y="1390123"/>
            <a:ext cx="3816424" cy="3213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8F91FC8-DEDA-4A51-A0F8-539C936E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15" y="2371580"/>
            <a:ext cx="3961413" cy="286702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DAAA3CF-0227-4A26-ABEF-521799C3DF97}"/>
              </a:ext>
            </a:extLst>
          </p:cNvPr>
          <p:cNvCxnSpPr/>
          <p:nvPr/>
        </p:nvCxnSpPr>
        <p:spPr>
          <a:xfrm>
            <a:off x="3473196" y="2354466"/>
            <a:ext cx="1962900" cy="6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1395C79-A352-4A6A-B61F-E481AD0445D9}"/>
              </a:ext>
            </a:extLst>
          </p:cNvPr>
          <p:cNvSpPr/>
          <p:nvPr/>
        </p:nvSpPr>
        <p:spPr>
          <a:xfrm>
            <a:off x="4870328" y="5364322"/>
            <a:ext cx="3944906" cy="12153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두개의 </a:t>
            </a:r>
            <a:r>
              <a:rPr lang="en-US" altLang="ko-KR" dirty="0"/>
              <a:t>input</a:t>
            </a:r>
            <a:r>
              <a:rPr lang="ko-KR" altLang="en-US" dirty="0"/>
              <a:t>에서 갑을 비교해서 사용이 가능하도록 만든다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EBDB439-5F0F-4D52-9EEF-7FB21000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33" y="4708283"/>
            <a:ext cx="3643051" cy="187138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1A8F6567-A416-4DD9-BE79-F1716D0D5D11}"/>
              </a:ext>
            </a:extLst>
          </p:cNvPr>
          <p:cNvCxnSpPr/>
          <p:nvPr/>
        </p:nvCxnSpPr>
        <p:spPr>
          <a:xfrm>
            <a:off x="2195736" y="3068960"/>
            <a:ext cx="0" cy="249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8478C191-E916-4013-AD4A-BB7726E59901}"/>
              </a:ext>
            </a:extLst>
          </p:cNvPr>
          <p:cNvCxnSpPr/>
          <p:nvPr/>
        </p:nvCxnSpPr>
        <p:spPr>
          <a:xfrm>
            <a:off x="2843808" y="2793461"/>
            <a:ext cx="3456384" cy="146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7549" y="819499"/>
            <a:ext cx="319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주유찬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회원가입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진승훈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 정보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BD6FAD9-5B6B-40E7-B6FB-403547E6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03" y="3207016"/>
            <a:ext cx="2533650" cy="1483752"/>
          </a:xfrm>
          <a:prstGeom prst="rect">
            <a:avLst/>
          </a:prstGeom>
        </p:spPr>
      </p:pic>
      <p:pic>
        <p:nvPicPr>
          <p:cNvPr id="8" name="그림 7" descr="텍스트, 사람, 스크린샷, 서류이(가) 표시된 사진&#10;&#10;자동 생성된 설명">
            <a:extLst>
              <a:ext uri="{FF2B5EF4-FFF2-40B4-BE49-F238E27FC236}">
                <a16:creationId xmlns:a16="http://schemas.microsoft.com/office/drawing/2014/main" xmlns="" id="{0CF86970-C91B-4C3E-91AC-606C035DB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53" y="5128028"/>
            <a:ext cx="2732087" cy="11580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8E8A21C8-3322-485F-AA67-4515B04FA008}"/>
              </a:ext>
            </a:extLst>
          </p:cNvPr>
          <p:cNvCxnSpPr/>
          <p:nvPr/>
        </p:nvCxnSpPr>
        <p:spPr>
          <a:xfrm flipV="1">
            <a:off x="3810002" y="2505330"/>
            <a:ext cx="1550987" cy="2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C5C2157E-2DA2-4F34-915E-897EFAE57E81}"/>
              </a:ext>
            </a:extLst>
          </p:cNvPr>
          <p:cNvCxnSpPr/>
          <p:nvPr/>
        </p:nvCxnSpPr>
        <p:spPr>
          <a:xfrm>
            <a:off x="3909220" y="3506248"/>
            <a:ext cx="1360487" cy="40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894DFBF-8E0C-4D0C-A260-CFAFE068F49D}"/>
              </a:ext>
            </a:extLst>
          </p:cNvPr>
          <p:cNvCxnSpPr/>
          <p:nvPr/>
        </p:nvCxnSpPr>
        <p:spPr>
          <a:xfrm>
            <a:off x="3873501" y="4534155"/>
            <a:ext cx="1431924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815D7F8-BB29-4394-B6F9-2962199B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6" y="1636924"/>
            <a:ext cx="4248150" cy="3670383"/>
          </a:xfrm>
          <a:prstGeom prst="rect">
            <a:avLst/>
          </a:prstGeom>
        </p:spPr>
      </p:pic>
      <p:pic>
        <p:nvPicPr>
          <p:cNvPr id="16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61F454F-F93D-4469-ADED-F65E2596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02" y="2023748"/>
            <a:ext cx="2994025" cy="9996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B11F7DB-BE68-4350-884B-2B3677E1C7EE}"/>
              </a:ext>
            </a:extLst>
          </p:cNvPr>
          <p:cNvSpPr/>
          <p:nvPr/>
        </p:nvSpPr>
        <p:spPr>
          <a:xfrm>
            <a:off x="519908" y="2069561"/>
            <a:ext cx="2103437" cy="127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칠각형 17">
            <a:extLst>
              <a:ext uri="{FF2B5EF4-FFF2-40B4-BE49-F238E27FC236}">
                <a16:creationId xmlns:a16="http://schemas.microsoft.com/office/drawing/2014/main" xmlns="" id="{619F8C81-4AFF-4B9B-9BA0-FDAA04B7AC56}"/>
              </a:ext>
            </a:extLst>
          </p:cNvPr>
          <p:cNvSpPr/>
          <p:nvPr/>
        </p:nvSpPr>
        <p:spPr>
          <a:xfrm>
            <a:off x="2690814" y="2073529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1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칠각형 18">
            <a:extLst>
              <a:ext uri="{FF2B5EF4-FFF2-40B4-BE49-F238E27FC236}">
                <a16:creationId xmlns:a16="http://schemas.microsoft.com/office/drawing/2014/main" xmlns="" id="{84932610-94E1-4644-9CC1-DE1FEA466166}"/>
              </a:ext>
            </a:extLst>
          </p:cNvPr>
          <p:cNvSpPr/>
          <p:nvPr/>
        </p:nvSpPr>
        <p:spPr>
          <a:xfrm>
            <a:off x="4794251" y="2271966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1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0" name="칠각형 19">
            <a:extLst>
              <a:ext uri="{FF2B5EF4-FFF2-40B4-BE49-F238E27FC236}">
                <a16:creationId xmlns:a16="http://schemas.microsoft.com/office/drawing/2014/main" xmlns="" id="{2A96D502-ABE2-4C10-94BE-E3D27AE47D3E}"/>
              </a:ext>
            </a:extLst>
          </p:cNvPr>
          <p:cNvSpPr/>
          <p:nvPr/>
        </p:nvSpPr>
        <p:spPr>
          <a:xfrm>
            <a:off x="4921251" y="4859592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3</a:t>
            </a:r>
          </a:p>
        </p:txBody>
      </p:sp>
      <p:sp>
        <p:nvSpPr>
          <p:cNvPr id="21" name="칠각형 20">
            <a:extLst>
              <a:ext uri="{FF2B5EF4-FFF2-40B4-BE49-F238E27FC236}">
                <a16:creationId xmlns:a16="http://schemas.microsoft.com/office/drawing/2014/main" xmlns="" id="{ED4C6280-188B-4066-A197-E26D15FD5323}"/>
              </a:ext>
            </a:extLst>
          </p:cNvPr>
          <p:cNvSpPr/>
          <p:nvPr/>
        </p:nvSpPr>
        <p:spPr>
          <a:xfrm>
            <a:off x="4921252" y="3470529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1C02C1-8C33-411D-806A-F7E6BD232A9C}"/>
              </a:ext>
            </a:extLst>
          </p:cNvPr>
          <p:cNvSpPr txBox="1"/>
          <p:nvPr/>
        </p:nvSpPr>
        <p:spPr>
          <a:xfrm>
            <a:off x="520701" y="5586667"/>
            <a:ext cx="3668712" cy="692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50" dirty="0">
                <a:ea typeface="맑은 고딕"/>
              </a:rPr>
              <a:t>1 : </a:t>
            </a:r>
            <a:r>
              <a:rPr lang="ko-KR" altLang="en-US" sz="1350" dirty="0" err="1">
                <a:ea typeface="맑은 고딕"/>
              </a:rPr>
              <a:t>item</a:t>
            </a:r>
            <a:r>
              <a:rPr lang="ko-KR" altLang="en-US" sz="1350" dirty="0">
                <a:ea typeface="맑은 고딕"/>
              </a:rPr>
              <a:t> </a:t>
            </a:r>
            <a:r>
              <a:rPr lang="ko-KR" altLang="en-US" sz="1350" dirty="0" err="1">
                <a:ea typeface="맑은 고딕"/>
              </a:rPr>
              <a:t>code로</a:t>
            </a:r>
            <a:r>
              <a:rPr lang="ko-KR" altLang="en-US" sz="1350" dirty="0">
                <a:ea typeface="맑은 고딕"/>
              </a:rPr>
              <a:t> 상품 정보 가져오는 것</a:t>
            </a:r>
          </a:p>
          <a:p>
            <a:r>
              <a:rPr lang="ko-KR" altLang="en-US" sz="1350" dirty="0">
                <a:ea typeface="맑은 고딕"/>
              </a:rPr>
              <a:t>2 : 작성된 리뷰를 가져오는 것</a:t>
            </a:r>
          </a:p>
          <a:p>
            <a:r>
              <a:rPr lang="ko-KR" altLang="en-US" sz="1350" dirty="0">
                <a:ea typeface="맑은 고딕"/>
              </a:rPr>
              <a:t>3 : 리뷰 이미지를 가져오는 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B8DCACD-5B7B-431A-A9EB-170460679928}"/>
              </a:ext>
            </a:extLst>
          </p:cNvPr>
          <p:cNvSpPr/>
          <p:nvPr/>
        </p:nvSpPr>
        <p:spPr>
          <a:xfrm>
            <a:off x="519908" y="2524975"/>
            <a:ext cx="2460623" cy="1180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칠각형 23">
            <a:extLst>
              <a:ext uri="{FF2B5EF4-FFF2-40B4-BE49-F238E27FC236}">
                <a16:creationId xmlns:a16="http://schemas.microsoft.com/office/drawing/2014/main" xmlns="" id="{2134E655-2A14-476A-BD60-1446D21C9D28}"/>
              </a:ext>
            </a:extLst>
          </p:cNvPr>
          <p:cNvSpPr/>
          <p:nvPr/>
        </p:nvSpPr>
        <p:spPr>
          <a:xfrm>
            <a:off x="3171032" y="2515052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A64B88E-9D92-47A8-BFFD-E223011A64F5}"/>
              </a:ext>
            </a:extLst>
          </p:cNvPr>
          <p:cNvSpPr/>
          <p:nvPr/>
        </p:nvSpPr>
        <p:spPr>
          <a:xfrm>
            <a:off x="519908" y="2649991"/>
            <a:ext cx="2460623" cy="7431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칠각형 25">
            <a:extLst>
              <a:ext uri="{FF2B5EF4-FFF2-40B4-BE49-F238E27FC236}">
                <a16:creationId xmlns:a16="http://schemas.microsoft.com/office/drawing/2014/main" xmlns="" id="{03C846F1-6469-4A67-8375-83699CD1FD5B}"/>
              </a:ext>
            </a:extLst>
          </p:cNvPr>
          <p:cNvSpPr/>
          <p:nvPr/>
        </p:nvSpPr>
        <p:spPr>
          <a:xfrm>
            <a:off x="3171032" y="3020077"/>
            <a:ext cx="150812" cy="190500"/>
          </a:xfrm>
          <a:prstGeom prst="hept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맑은 고딕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286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진승훈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 정보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B071A47-3A51-4025-911A-A2EB06F9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36898"/>
            <a:ext cx="6843712" cy="2377787"/>
          </a:xfrm>
          <a:prstGeom prst="rect">
            <a:avLst/>
          </a:prstGeom>
        </p:spPr>
      </p:pic>
      <p:pic>
        <p:nvPicPr>
          <p:cNvPr id="33" name="그림 3">
            <a:extLst>
              <a:ext uri="{FF2B5EF4-FFF2-40B4-BE49-F238E27FC236}">
                <a16:creationId xmlns:a16="http://schemas.microsoft.com/office/drawing/2014/main" xmlns="" id="{07A21532-D04B-42DC-90D2-8233BFB14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13" y="5286941"/>
            <a:ext cx="7105650" cy="1045139"/>
          </a:xfrm>
          <a:prstGeom prst="rect">
            <a:avLst/>
          </a:prstGeom>
        </p:spPr>
      </p:pic>
      <p:sp>
        <p:nvSpPr>
          <p:cNvPr id="34" name="화살표: 아래쪽 3">
            <a:extLst>
              <a:ext uri="{FF2B5EF4-FFF2-40B4-BE49-F238E27FC236}">
                <a16:creationId xmlns:a16="http://schemas.microsoft.com/office/drawing/2014/main" xmlns="" id="{10A3353C-1AFF-40F8-8B7C-65A2C6F73D09}"/>
              </a:ext>
            </a:extLst>
          </p:cNvPr>
          <p:cNvSpPr/>
          <p:nvPr/>
        </p:nvSpPr>
        <p:spPr>
          <a:xfrm>
            <a:off x="1539038" y="4240076"/>
            <a:ext cx="595312" cy="730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맑은 고딕"/>
              </a:rPr>
              <a:t>1</a:t>
            </a:r>
            <a:endParaRPr lang="ko-KR" alt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B7B4BA1-7194-40BE-BE83-838312C03BED}"/>
              </a:ext>
            </a:extLst>
          </p:cNvPr>
          <p:cNvSpPr txBox="1"/>
          <p:nvPr/>
        </p:nvSpPr>
        <p:spPr>
          <a:xfrm>
            <a:off x="2608982" y="4241061"/>
            <a:ext cx="2057400" cy="6924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50" dirty="0">
                <a:ea typeface="맑은 고딕"/>
              </a:rPr>
              <a:t>회원 아이디에 저장된 장바구니를 가져와 상품 코드와 수량을 넘겨준다.</a:t>
            </a:r>
          </a:p>
        </p:txBody>
      </p:sp>
      <p:sp>
        <p:nvSpPr>
          <p:cNvPr id="36" name="화살표: 위쪽 7">
            <a:extLst>
              <a:ext uri="{FF2B5EF4-FFF2-40B4-BE49-F238E27FC236}">
                <a16:creationId xmlns:a16="http://schemas.microsoft.com/office/drawing/2014/main" xmlns="" id="{29F19CDF-7D22-4B1D-B1C0-7388508815C0}"/>
              </a:ext>
            </a:extLst>
          </p:cNvPr>
          <p:cNvSpPr/>
          <p:nvPr/>
        </p:nvSpPr>
        <p:spPr>
          <a:xfrm>
            <a:off x="4975976" y="4121013"/>
            <a:ext cx="650875" cy="809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맑은 고딕"/>
              </a:rPr>
              <a:t>2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2773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04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코드 리뷰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진승훈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 상세 정보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F18516F-7D69-47CD-84E3-663655EF2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7" y="4486595"/>
            <a:ext cx="5289945" cy="11961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615427D-3A43-4843-B565-A20963F2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54" y="2247875"/>
            <a:ext cx="5191720" cy="1333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13E653-24E5-417D-92E7-5B20130BAEF9}"/>
              </a:ext>
            </a:extLst>
          </p:cNvPr>
          <p:cNvSpPr txBox="1"/>
          <p:nvPr/>
        </p:nvSpPr>
        <p:spPr>
          <a:xfrm>
            <a:off x="6394126" y="2533462"/>
            <a:ext cx="2057399" cy="692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50" dirty="0">
                <a:ea typeface="맑은 고딕"/>
              </a:rPr>
              <a:t>로그인이 안되어 있을 시  장바구니 기능이 작동 안함.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A80CA1B-0A60-437A-BD7D-646983BB440A}"/>
              </a:ext>
            </a:extLst>
          </p:cNvPr>
          <p:cNvSpPr txBox="1"/>
          <p:nvPr/>
        </p:nvSpPr>
        <p:spPr>
          <a:xfrm>
            <a:off x="6394126" y="4739095"/>
            <a:ext cx="2057399" cy="692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350" dirty="0">
                <a:ea typeface="맑은 고딕"/>
              </a:rPr>
              <a:t>상품 상세페이지 리뷰 수정/삭제는 같은 아이디만 가능하도록 하는 기능</a:t>
            </a:r>
          </a:p>
        </p:txBody>
      </p:sp>
      <p:sp>
        <p:nvSpPr>
          <p:cNvPr id="13" name="화살표: 오른쪽 13">
            <a:extLst>
              <a:ext uri="{FF2B5EF4-FFF2-40B4-BE49-F238E27FC236}">
                <a16:creationId xmlns:a16="http://schemas.microsoft.com/office/drawing/2014/main" xmlns="" id="{6DD35DF7-EED2-4F17-9363-11E6DD8C6A08}"/>
              </a:ext>
            </a:extLst>
          </p:cNvPr>
          <p:cNvSpPr/>
          <p:nvPr/>
        </p:nvSpPr>
        <p:spPr>
          <a:xfrm>
            <a:off x="5716470" y="2701770"/>
            <a:ext cx="535781" cy="348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화살표: 오른쪽 24">
            <a:extLst>
              <a:ext uri="{FF2B5EF4-FFF2-40B4-BE49-F238E27FC236}">
                <a16:creationId xmlns:a16="http://schemas.microsoft.com/office/drawing/2014/main" xmlns="" id="{7DF78F94-F1BE-4286-B257-B58EA99D51D6}"/>
              </a:ext>
            </a:extLst>
          </p:cNvPr>
          <p:cNvSpPr/>
          <p:nvPr/>
        </p:nvSpPr>
        <p:spPr>
          <a:xfrm>
            <a:off x="5716469" y="4835964"/>
            <a:ext cx="535781" cy="348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1832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6116" y="1000108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rPr>
              <a:t>5</a:t>
            </a:r>
            <a:endParaRPr lang="ko-KR" altLang="en-US" sz="30000" dirty="0">
              <a:solidFill>
                <a:srgbClr val="E0CFA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470" y="3284984"/>
            <a:ext cx="197041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영상 시연</a:t>
            </a:r>
            <a:endParaRPr lang="ko-KR" altLang="en-US" sz="3600" dirty="0"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6116" y="1000108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rPr>
              <a:t>6</a:t>
            </a:r>
            <a:endParaRPr lang="ko-KR" altLang="en-US" sz="30000" dirty="0">
              <a:solidFill>
                <a:srgbClr val="E0CFA3"/>
              </a:solidFill>
              <a:latin typeface="-윤고딕360" pitchFamily="18" charset="-127"/>
              <a:ea typeface="-윤고딕36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470" y="3284984"/>
            <a:ext cx="197041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자료 출처</a:t>
            </a:r>
            <a:endParaRPr lang="ko-KR" altLang="en-US" sz="3600" dirty="0"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0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2403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06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196" y="784806"/>
            <a:ext cx="2188074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자료출처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568407"/>
            <a:ext cx="66035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 tooltip="https://github.com/jjucc99/EZEN_PROJECT"/>
              </a:rPr>
              <a:t>https://</a:t>
            </a:r>
            <a:r>
              <a:rPr lang="en-US" altLang="ko-KR" dirty="0" smtClean="0">
                <a:hlinkClick r:id="rId3" tooltip="https://github.com/jjucc99/EZEN_PROJECT"/>
              </a:rPr>
              <a:t>github.com/jjucc99/EZEN_PROJECT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/>
              <a:t>조 회의록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url.kr/dqaiku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홍차가게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5" tooltip="https://xn--o39akk822f1qi.com/index.html"/>
              </a:rPr>
              <a:t>https://xn--o39akk822f1qi.com/index.html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옷판매</a:t>
            </a:r>
            <a:r>
              <a:rPr lang="ko-KR" altLang="en-US" dirty="0"/>
              <a:t>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6" tooltip="https://www.frankandoak.com/"/>
              </a:rPr>
              <a:t>https://www.frankandoak.com</a:t>
            </a:r>
            <a:r>
              <a:rPr lang="en-US" altLang="ko-KR" dirty="0" smtClean="0">
                <a:hlinkClick r:id="rId6" tooltip="https://www.frankandoak.com/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/>
              <a:t>베이커리</a:t>
            </a:r>
            <a:r>
              <a:rPr lang="ko-KR" altLang="en-US" dirty="0"/>
              <a:t> 판매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7" tooltip="https://www.fisheranddonaldson.com/"/>
              </a:rPr>
              <a:t>https://www.fisheranddonaldson.com</a:t>
            </a:r>
            <a:r>
              <a:rPr lang="en-US" altLang="ko-KR" dirty="0" smtClean="0">
                <a:hlinkClick r:id="rId7" tooltip="https://www.fisheranddonaldson.com/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1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480" y="2700128"/>
            <a:ext cx="6399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rPr>
              <a:t>Thank You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CFA3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3286116" y="1000108"/>
            <a:ext cx="2324675" cy="4708981"/>
            <a:chOff x="3071802" y="1000108"/>
            <a:chExt cx="2324675" cy="4708981"/>
          </a:xfrm>
        </p:grpSpPr>
        <p:sp>
          <p:nvSpPr>
            <p:cNvPr id="4" name="TextBox 3"/>
            <p:cNvSpPr txBox="1"/>
            <p:nvPr/>
          </p:nvSpPr>
          <p:spPr>
            <a:xfrm>
              <a:off x="3071802" y="1000108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0" dirty="0">
                  <a:solidFill>
                    <a:srgbClr val="E0CFA3"/>
                  </a:solidFill>
                  <a:latin typeface="-윤고딕360" pitchFamily="18" charset="-127"/>
                  <a:ea typeface="-윤고딕360" pitchFamily="18" charset="-127"/>
                </a:rPr>
                <a:t>1</a:t>
              </a:r>
              <a:endParaRPr lang="ko-KR" altLang="en-US" sz="30000" dirty="0">
                <a:solidFill>
                  <a:srgbClr val="E0CFA3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60155" y="3031432"/>
              <a:ext cx="1970412" cy="6463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rgbClr val="E0CFA3"/>
                  </a:solidFill>
                  <a:latin typeface="210 맨발의청춘 R" pitchFamily="18" charset="-127"/>
                  <a:ea typeface="210 맨발의청춘 R" pitchFamily="18" charset="-127"/>
                </a:rPr>
                <a:t>개발 기획</a:t>
              </a:r>
              <a:endParaRPr lang="ko-KR" altLang="en-US" sz="3600" dirty="0">
                <a:solidFill>
                  <a:srgbClr val="E0CFA3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73" y="1299648"/>
            <a:ext cx="6001588" cy="3772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00" y="5334541"/>
            <a:ext cx="7328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600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sns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등에서 건강에 대한 관심이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늘어남에 따라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일반적으로 구매하는 음료수보다 건강에 좋은 차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6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茶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 관심이 높아졌다</a:t>
            </a:r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그리고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코로나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19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 인해 집에서 주문하는 빈도가 늘어남에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따라 차와 </a:t>
            </a:r>
            <a:r>
              <a:rPr lang="ko-KR" altLang="en-US" sz="16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차도구를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파는 홈페이지 제작을 프로젝트 주제로 선정하였다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 설정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3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95370"/>
            <a:ext cx="7776863" cy="3765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8225" y="5517232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컨셉으로는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실제 동일한 목적으로 홍차 판매 사이트를 이용하는 팀원이 있어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해당 사이트를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컨셉페이지로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선정하였다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 설정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3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7549" y="1285860"/>
            <a:ext cx="8715436" cy="535785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91830" y="-24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60" charset="-127"/>
                <a:ea typeface="-윤고딕360" charset="-127"/>
              </a:rPr>
              <a:t>01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-윤고딕360" charset="-127"/>
              <a:ea typeface="-윤고딕36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4829" y="678215"/>
            <a:ext cx="2583662" cy="369332"/>
          </a:xfrm>
          <a:prstGeom prst="rect">
            <a:avLst/>
          </a:prstGeom>
          <a:solidFill>
            <a:srgbClr val="E0CF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개발 기획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26894"/>
            <a:ext cx="6804073" cy="3642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520645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또한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디자인을 참고하기 위해서 실사용 되는 쇼핑몰 사이트를 조사하여 투표로 결정하였다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투표결과로 인해 </a:t>
            </a:r>
            <a:r>
              <a:rPr lang="ko-KR" altLang="en-US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메인홈페이지는</a:t>
            </a:r>
            <a:r>
              <a:rPr lang="ko-KR" altLang="en-US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이곳을 참고했다</a:t>
            </a:r>
            <a:r>
              <a:rPr lang="en-US" altLang="ko-KR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549" y="819499"/>
            <a:ext cx="273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목표 설정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1304</Words>
  <Application>Microsoft Office PowerPoint</Application>
  <PresentationFormat>화면 슬라이드 쇼(4:3)</PresentationFormat>
  <Paragraphs>498</Paragraphs>
  <Slides>58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210 맨발의청춘 L</vt:lpstr>
      <vt:lpstr>Arial</vt:lpstr>
      <vt:lpstr>나눔바른고딕</vt:lpstr>
      <vt:lpstr>210 맨발의청춘 B</vt:lpstr>
      <vt:lpstr>맑은 고딕</vt:lpstr>
      <vt:lpstr>-윤고딕360</vt:lpstr>
      <vt:lpstr>210 맨발의청춘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방현우</cp:lastModifiedBy>
  <cp:revision>268</cp:revision>
  <dcterms:created xsi:type="dcterms:W3CDTF">2013-11-19T08:00:23Z</dcterms:created>
  <dcterms:modified xsi:type="dcterms:W3CDTF">2022-01-05T08:27:55Z</dcterms:modified>
</cp:coreProperties>
</file>